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6" r:id="rId3"/>
    <p:sldId id="277" r:id="rId4"/>
    <p:sldId id="278" r:id="rId5"/>
    <p:sldId id="260" r:id="rId6"/>
    <p:sldId id="261" r:id="rId7"/>
    <p:sldId id="265" r:id="rId8"/>
    <p:sldId id="264" r:id="rId9"/>
    <p:sldId id="266" r:id="rId10"/>
    <p:sldId id="279" r:id="rId11"/>
    <p:sldId id="267" r:id="rId12"/>
    <p:sldId id="268" r:id="rId13"/>
    <p:sldId id="269" r:id="rId14"/>
    <p:sldId id="270" r:id="rId15"/>
    <p:sldId id="272" r:id="rId16"/>
    <p:sldId id="280" r:id="rId17"/>
    <p:sldId id="273" r:id="rId18"/>
    <p:sldId id="274" r:id="rId19"/>
    <p:sldId id="275" r:id="rId20"/>
    <p:sldId id="25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3F8"/>
    <a:srgbClr val="FF148D"/>
    <a:srgbClr val="B924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3" d="100"/>
          <a:sy n="33" d="100"/>
        </p:scale>
        <p:origin x="-23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2998-5079-2244-9EF4-0B866554C1D2}" type="datetimeFigureOut">
              <a:rPr lang="en-US" smtClean="0"/>
              <a:t>5/16/15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E9F2-752F-2B4C-813D-D867B88F1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6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2998-5079-2244-9EF4-0B866554C1D2}" type="datetimeFigureOut">
              <a:rPr lang="en-US" smtClean="0"/>
              <a:t>5/16/15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E9F2-752F-2B4C-813D-D867B88F1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9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2998-5079-2244-9EF4-0B866554C1D2}" type="datetimeFigureOut">
              <a:rPr lang="en-US" smtClean="0"/>
              <a:t>5/16/15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E9F2-752F-2B4C-813D-D867B88F1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5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2998-5079-2244-9EF4-0B866554C1D2}" type="datetimeFigureOut">
              <a:rPr lang="en-US" smtClean="0"/>
              <a:t>5/16/15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E9F2-752F-2B4C-813D-D867B88F1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0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2998-5079-2244-9EF4-0B866554C1D2}" type="datetimeFigureOut">
              <a:rPr lang="en-US" smtClean="0"/>
              <a:t>5/16/15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E9F2-752F-2B4C-813D-D867B88F1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57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2998-5079-2244-9EF4-0B866554C1D2}" type="datetimeFigureOut">
              <a:rPr lang="en-US" smtClean="0"/>
              <a:t>5/16/15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E9F2-752F-2B4C-813D-D867B88F1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2998-5079-2244-9EF4-0B866554C1D2}" type="datetimeFigureOut">
              <a:rPr lang="en-US" smtClean="0"/>
              <a:t>5/16/15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E9F2-752F-2B4C-813D-D867B88F1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49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2998-5079-2244-9EF4-0B866554C1D2}" type="datetimeFigureOut">
              <a:rPr lang="en-US" smtClean="0"/>
              <a:t>5/16/15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E9F2-752F-2B4C-813D-D867B88F1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28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2998-5079-2244-9EF4-0B866554C1D2}" type="datetimeFigureOut">
              <a:rPr lang="en-US" smtClean="0"/>
              <a:t>5/16/15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E9F2-752F-2B4C-813D-D867B88F1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7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2998-5079-2244-9EF4-0B866554C1D2}" type="datetimeFigureOut">
              <a:rPr lang="en-US" smtClean="0"/>
              <a:t>5/16/15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E9F2-752F-2B4C-813D-D867B88F1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1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2998-5079-2244-9EF4-0B866554C1D2}" type="datetimeFigureOut">
              <a:rPr lang="en-US" smtClean="0"/>
              <a:t>5/16/15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E9F2-752F-2B4C-813D-D867B88F1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5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62998-5079-2244-9EF4-0B866554C1D2}" type="datetimeFigureOut">
              <a:rPr lang="en-US" smtClean="0"/>
              <a:t>5/16/15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8E9F2-752F-2B4C-813D-D867B88F1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65102"/>
          </a:xfrm>
          <a:solidFill>
            <a:srgbClr val="FF148D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000" dirty="0" err="1" smtClean="0"/>
              <a:t>GirlSMART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3600" dirty="0" smtClean="0"/>
              <a:t>Summer Presentation 2014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Chalkboard"/>
                <a:cs typeface="Chalkboard"/>
              </a:rPr>
              <a:t>Phonics To Reader’s Theater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65103"/>
            <a:ext cx="9144000" cy="3192898"/>
          </a:xfrm>
          <a:solidFill>
            <a:srgbClr val="FF03F8"/>
          </a:solidFill>
        </p:spPr>
        <p:txBody>
          <a:bodyPr>
            <a:normAutofit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Venetia Valley 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Pre-K – 8 School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371717" y="8029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454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Reader’s Theater Scripts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en-US" sz="4000" dirty="0" smtClean="0"/>
              <a:t>Teacher’s Copy        Student’s Copy</a:t>
            </a:r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4" name="Content Placeholder 3" descr="Reader's Theater Script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457200" y="1417638"/>
            <a:ext cx="8229600" cy="5440362"/>
          </a:xfrm>
        </p:spPr>
      </p:pic>
    </p:spTree>
    <p:extLst>
      <p:ext uri="{BB962C8B-B14F-4D97-AF65-F5344CB8AC3E}">
        <p14:creationId xmlns:p14="http://schemas.microsoft.com/office/powerpoint/2010/main" val="103733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45554" cy="1709738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Model highlighting a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4790"/>
            <a:ext cx="8229600" cy="4121373"/>
          </a:xfrm>
        </p:spPr>
        <p:txBody>
          <a:bodyPr/>
          <a:lstStyle/>
          <a:p>
            <a:r>
              <a:rPr lang="en-US" dirty="0" smtClean="0"/>
              <a:t>Have one volunteer tell you the word they see</a:t>
            </a:r>
          </a:p>
          <a:p>
            <a:r>
              <a:rPr lang="en-US" dirty="0" smtClean="0"/>
              <a:t>Have student volunteers highlight word they see (Allow about 2 – 3 volunteers)</a:t>
            </a:r>
          </a:p>
          <a:p>
            <a:r>
              <a:rPr lang="en-US" dirty="0" smtClean="0"/>
              <a:t>“Now its your turn to search for words on your own!”</a:t>
            </a:r>
          </a:p>
          <a:p>
            <a:r>
              <a:rPr lang="en-US" dirty="0" smtClean="0"/>
              <a:t>Before handing out Reader’s Theater scripts, “check for understanding.”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2602343" cy="17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59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8736"/>
            <a:ext cx="8229600" cy="384742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“What materials will you need?” 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 Students will reply “Our script, a highlighter…”</a:t>
            </a:r>
          </a:p>
          <a:p>
            <a:r>
              <a:rPr lang="en-US" dirty="0" smtClean="0"/>
              <a:t>“Point to where you will find these materials.”</a:t>
            </a:r>
          </a:p>
          <a:p>
            <a:r>
              <a:rPr lang="en-US" dirty="0" smtClean="0"/>
              <a:t>“You will have five minutes to work on this activity. How many minutes will you have?”</a:t>
            </a:r>
          </a:p>
          <a:p>
            <a:r>
              <a:rPr lang="en-US" dirty="0" smtClean="0"/>
              <a:t>“When the timer sounds, what will you do?” “When you hear my voice, what will you do?”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3999" cy="23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82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57617" cy="1143000"/>
          </a:xfrm>
        </p:spPr>
        <p:txBody>
          <a:bodyPr/>
          <a:lstStyle/>
          <a:p>
            <a:pPr algn="r"/>
            <a:r>
              <a:rPr lang="en-US" dirty="0" smtClean="0"/>
              <a:t>Monitor Word Search!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1294"/>
            <a:ext cx="8229600" cy="475670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Check on students that struggle with decoding, are lower level readers, easily distracted, etc.</a:t>
            </a:r>
          </a:p>
          <a:p>
            <a:r>
              <a:rPr lang="en-US" dirty="0" smtClean="0"/>
              <a:t>As students highlight words, ask them, “How would you say this word, you highlighted?”</a:t>
            </a:r>
          </a:p>
          <a:p>
            <a:r>
              <a:rPr lang="en-US" dirty="0" smtClean="0"/>
              <a:t>Check if students are highlighting the entire word or highlighting the targeted letter sounds</a:t>
            </a:r>
          </a:p>
          <a:p>
            <a:r>
              <a:rPr lang="en-US" dirty="0" smtClean="0"/>
              <a:t>Call time; check if students need more time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069"/>
            <a:ext cx="3673164" cy="198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39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392363"/>
          </a:xfrm>
        </p:spPr>
        <p:txBody>
          <a:bodyPr/>
          <a:lstStyle/>
          <a:p>
            <a:pPr algn="l"/>
            <a:r>
              <a:rPr lang="en-US" dirty="0" smtClean="0"/>
              <a:t>Bring students</a:t>
            </a:r>
            <a:br>
              <a:rPr lang="en-US" dirty="0" smtClean="0"/>
            </a:br>
            <a:r>
              <a:rPr lang="en-US" dirty="0" smtClean="0"/>
              <a:t>back together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38698"/>
            <a:ext cx="8229600" cy="3187465"/>
          </a:xfrm>
        </p:spPr>
        <p:txBody>
          <a:bodyPr>
            <a:normAutofit/>
          </a:bodyPr>
          <a:lstStyle/>
          <a:p>
            <a:r>
              <a:rPr lang="en-US" dirty="0" smtClean="0"/>
              <a:t>Ask students which words they highlighted</a:t>
            </a:r>
          </a:p>
          <a:p>
            <a:r>
              <a:rPr lang="en-US" dirty="0" smtClean="0"/>
              <a:t>As students read words aloud, write them down on chart paper for future reference; this can be added to later as students learn more words that match the targeted letter sounds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683" y="0"/>
            <a:ext cx="4914317" cy="293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05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12480" cy="2502873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Introduce…</a:t>
            </a:r>
            <a:br>
              <a:rPr lang="en-US" dirty="0" smtClean="0"/>
            </a:br>
            <a:r>
              <a:rPr lang="en-US" dirty="0" smtClean="0"/>
              <a:t>My Own Sort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37932"/>
            <a:ext cx="8229600" cy="3474139"/>
          </a:xfrm>
        </p:spPr>
        <p:txBody>
          <a:bodyPr>
            <a:normAutofit/>
          </a:bodyPr>
          <a:lstStyle/>
          <a:p>
            <a:r>
              <a:rPr lang="en-US" dirty="0" smtClean="0"/>
              <a:t>Using an enlarged photocopy of My Own Sort</a:t>
            </a:r>
          </a:p>
          <a:p>
            <a:r>
              <a:rPr lang="en-US" dirty="0" smtClean="0"/>
              <a:t>Model writing words in the rectangles</a:t>
            </a:r>
          </a:p>
          <a:p>
            <a:r>
              <a:rPr lang="en-US" dirty="0" smtClean="0"/>
              <a:t>Model copying words on to paper starting from the top of their page</a:t>
            </a:r>
          </a:p>
          <a:p>
            <a:r>
              <a:rPr lang="en-US" dirty="0" smtClean="0"/>
              <a:t>Model tracking words while writing (let them use their fingers)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9201" cy="313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93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 Own Sort</a:t>
            </a:r>
            <a:br>
              <a:rPr lang="en-US" dirty="0" smtClean="0"/>
            </a:br>
            <a:r>
              <a:rPr lang="en-US" dirty="0" smtClean="0"/>
              <a:t>Teacher’s Copy     Student’s Copy</a:t>
            </a:r>
            <a:endParaRPr lang="en-US" dirty="0"/>
          </a:p>
        </p:txBody>
      </p:sp>
      <p:pic>
        <p:nvPicPr>
          <p:cNvPr id="8" name="Content Placeholder 7" descr="My Own Sort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12" t="-35510" r="-32769" b="19864"/>
          <a:stretch/>
        </p:blipFill>
        <p:spPr>
          <a:xfrm>
            <a:off x="457200" y="-993088"/>
            <a:ext cx="8057933" cy="7851088"/>
          </a:xfrm>
        </p:spPr>
      </p:pic>
    </p:spTree>
    <p:extLst>
      <p:ext uri="{BB962C8B-B14F-4D97-AF65-F5344CB8AC3E}">
        <p14:creationId xmlns:p14="http://schemas.microsoft.com/office/powerpoint/2010/main" val="2260689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6859"/>
            <a:ext cx="8229600" cy="456992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“From where are you going to start writing your words?”</a:t>
            </a:r>
          </a:p>
          <a:p>
            <a:r>
              <a:rPr lang="en-US" dirty="0" smtClean="0"/>
              <a:t>“What will help you keep your place while you write?”</a:t>
            </a:r>
          </a:p>
          <a:p>
            <a:r>
              <a:rPr lang="en-US" dirty="0" smtClean="0"/>
              <a:t>“What words are you writing into these rectangles?”</a:t>
            </a:r>
          </a:p>
          <a:p>
            <a:r>
              <a:rPr lang="en-US" dirty="0" smtClean="0"/>
              <a:t>“What materials will you need for this activity?” </a:t>
            </a:r>
          </a:p>
          <a:p>
            <a:r>
              <a:rPr lang="en-US" dirty="0"/>
              <a:t>“When the timer sounds, what will you do?” “When you hear my voice, what will you do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211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34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 students are writing words into their “My Own Sort” monitor for tracking</a:t>
            </a:r>
          </a:p>
          <a:p>
            <a:r>
              <a:rPr lang="en-US" dirty="0" smtClean="0"/>
              <a:t>Check that students are writing one word per rectangle </a:t>
            </a:r>
            <a:endParaRPr lang="en-US" dirty="0"/>
          </a:p>
          <a:p>
            <a:r>
              <a:rPr lang="en-US" dirty="0" smtClean="0"/>
              <a:t>As students transfer words from their scripts, to their “My Own Sort” paper,  ask them “How do you read this word?”  (Check for decoding!)</a:t>
            </a:r>
          </a:p>
          <a:p>
            <a:r>
              <a:rPr lang="en-US" dirty="0" smtClean="0"/>
              <a:t>When students are finished looking for and writing words, have them cut up their “My Own Sort”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070"/>
            <a:ext cx="2865513" cy="155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22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Activities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</a:t>
            </a:r>
            <a:r>
              <a:rPr lang="en-US" dirty="0" err="1"/>
              <a:t>c</a:t>
            </a:r>
            <a:r>
              <a:rPr lang="en-US" dirty="0" err="1" smtClean="0"/>
              <a:t>uting</a:t>
            </a:r>
            <a:r>
              <a:rPr lang="en-US" dirty="0" smtClean="0"/>
              <a:t> up “My Word Sort”…</a:t>
            </a:r>
          </a:p>
          <a:p>
            <a:r>
              <a:rPr lang="en-US" dirty="0" smtClean="0"/>
              <a:t>Use as continued practice activity</a:t>
            </a:r>
          </a:p>
          <a:p>
            <a:pPr lvl="1"/>
            <a:r>
              <a:rPr lang="en-US" dirty="0"/>
              <a:t>For example, alphabetize sort, category sort, etc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As students master reading their words, have students complete a final sort, label and glue onto colored paper. Bulletin board idea! 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4797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Are The </a:t>
            </a:r>
            <a:r>
              <a:rPr lang="en-US" dirty="0" err="1" smtClean="0"/>
              <a:t>Lorax</a:t>
            </a:r>
            <a:r>
              <a:rPr lang="en-US" dirty="0" smtClean="0"/>
              <a:t>! Strong, Smart Bold</a:t>
            </a:r>
            <a:endParaRPr lang="en-US" dirty="0"/>
          </a:p>
        </p:txBody>
      </p:sp>
      <p:pic>
        <p:nvPicPr>
          <p:cNvPr id="4" name="Content Placeholder 3" descr="We are Lorax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0" y="1182951"/>
            <a:ext cx="9144000" cy="5491379"/>
          </a:xfrm>
        </p:spPr>
      </p:pic>
    </p:spTree>
    <p:extLst>
      <p:ext uri="{BB962C8B-B14F-4D97-AF65-F5344CB8AC3E}">
        <p14:creationId xmlns:p14="http://schemas.microsoft.com/office/powerpoint/2010/main" val="383465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and how to use this method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After spending time working on WTW sorts on </a:t>
            </a:r>
          </a:p>
          <a:p>
            <a:pPr marL="0" indent="0">
              <a:buNone/>
            </a:pPr>
            <a:r>
              <a:rPr lang="en-US" dirty="0" smtClean="0"/>
              <a:t>	targeted phonics skill…</a:t>
            </a:r>
          </a:p>
          <a:p>
            <a:r>
              <a:rPr lang="en-US" dirty="0" smtClean="0"/>
              <a:t>Before introducing Readers Theater script, targeting phonics in key vocabulary</a:t>
            </a:r>
          </a:p>
          <a:p>
            <a:r>
              <a:rPr lang="en-US" dirty="0"/>
              <a:t>For pre-reading Reader’s Theater </a:t>
            </a:r>
            <a:r>
              <a:rPr lang="en-US" dirty="0" smtClean="0"/>
              <a:t>scripts</a:t>
            </a:r>
          </a:p>
          <a:p>
            <a:r>
              <a:rPr lang="en-US" dirty="0" smtClean="0"/>
              <a:t>To bring attention to targeted letter sounds in isolation and in context!</a:t>
            </a:r>
          </a:p>
          <a:p>
            <a:r>
              <a:rPr lang="en-US" dirty="0" smtClean="0"/>
              <a:t>To bring attention to word families in isolation and in context!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873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Knowledge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After reading aloud Dr. </a:t>
            </a:r>
            <a:r>
              <a:rPr lang="en-US" dirty="0" err="1" smtClean="0"/>
              <a:t>Suess</a:t>
            </a:r>
            <a:r>
              <a:rPr lang="en-US" dirty="0" smtClean="0"/>
              <a:t>, </a:t>
            </a:r>
            <a:r>
              <a:rPr lang="en-US" u="sng" dirty="0" smtClean="0"/>
              <a:t>The </a:t>
            </a:r>
            <a:r>
              <a:rPr lang="en-US" u="sng" dirty="0" err="1" smtClean="0"/>
              <a:t>Lorax</a:t>
            </a:r>
            <a:r>
              <a:rPr lang="en-US" dirty="0" smtClean="0"/>
              <a:t>, students reviewed practicing reading short paragraphs taken from the book.</a:t>
            </a:r>
          </a:p>
          <a:p>
            <a:r>
              <a:rPr lang="en-US" dirty="0" smtClean="0"/>
              <a:t>Prior to reading selected paragraphs, students worked together (whole class) to search for and identify targeted letter sounds found within words.</a:t>
            </a:r>
          </a:p>
          <a:p>
            <a:r>
              <a:rPr lang="en-US" dirty="0" smtClean="0"/>
              <a:t>Words with these letters were then highlighted or circled to bring attention to these letters and sounds within the text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227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 /or/, /</a:t>
            </a:r>
            <a:r>
              <a:rPr lang="en-US" dirty="0" err="1" smtClean="0"/>
              <a:t>ar</a:t>
            </a:r>
            <a:r>
              <a:rPr lang="en-US" dirty="0" smtClean="0"/>
              <a:t>/, and /</a:t>
            </a:r>
            <a:r>
              <a:rPr lang="en-US" dirty="0" err="1" smtClean="0"/>
              <a:t>er</a:t>
            </a:r>
            <a:r>
              <a:rPr lang="en-US" dirty="0" smtClean="0"/>
              <a:t>/!</a:t>
            </a:r>
            <a:endParaRPr lang="en-US" dirty="0"/>
          </a:p>
        </p:txBody>
      </p:sp>
      <p:pic>
        <p:nvPicPr>
          <p:cNvPr id="4" name="Content Placeholder 3" descr="IMG_339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457200" y="1600200"/>
            <a:ext cx="8229600" cy="5058369"/>
          </a:xfrm>
        </p:spPr>
      </p:pic>
    </p:spTree>
    <p:extLst>
      <p:ext uri="{BB962C8B-B14F-4D97-AF65-F5344CB8AC3E}">
        <p14:creationId xmlns:p14="http://schemas.microsoft.com/office/powerpoint/2010/main" val="2655957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86782"/>
            <a:ext cx="8229600" cy="1606322"/>
          </a:xfrm>
        </p:spPr>
        <p:txBody>
          <a:bodyPr>
            <a:normAutofit/>
          </a:bodyPr>
          <a:lstStyle/>
          <a:p>
            <a:r>
              <a:rPr lang="en-US" dirty="0" smtClean="0"/>
              <a:t>Prior Knowledge a.k.a.              What They Already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4407"/>
            <a:ext cx="8229600" cy="4021756"/>
          </a:xfrm>
        </p:spPr>
        <p:txBody>
          <a:bodyPr/>
          <a:lstStyle/>
          <a:p>
            <a:r>
              <a:rPr lang="en-US" dirty="0" smtClean="0"/>
              <a:t>Do they know how to identify targeted letter sounds in isolation and in context?</a:t>
            </a:r>
          </a:p>
          <a:p>
            <a:r>
              <a:rPr lang="en-US" dirty="0" smtClean="0"/>
              <a:t>Do they know how to manipulate a word sort?</a:t>
            </a:r>
          </a:p>
          <a:p>
            <a:r>
              <a:rPr lang="en-US" dirty="0" smtClean="0"/>
              <a:t>Do they know how to find letters or words in a word search?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8839199" y="6629400"/>
            <a:ext cx="3002085" cy="2251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0" y="4330700"/>
            <a:ext cx="24638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31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First…Whole Class Practice!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Review targeted letter sounds</a:t>
            </a:r>
          </a:p>
          <a:p>
            <a:r>
              <a:rPr lang="en-US" dirty="0" smtClean="0"/>
              <a:t>What sound does /or/ make? /</a:t>
            </a:r>
            <a:r>
              <a:rPr lang="en-US" dirty="0" err="1" smtClean="0"/>
              <a:t>Ar</a:t>
            </a:r>
            <a:r>
              <a:rPr lang="en-US" dirty="0" smtClean="0"/>
              <a:t>/? /Ur/?</a:t>
            </a:r>
          </a:p>
          <a:p>
            <a:r>
              <a:rPr lang="en-US" dirty="0" smtClean="0"/>
              <a:t>What letters do you see for the “or” sound?</a:t>
            </a:r>
          </a:p>
          <a:p>
            <a:r>
              <a:rPr lang="en-US" dirty="0" smtClean="0"/>
              <a:t>Pass out word cards with targeted letter sounds in them. (For example, far, car, fork, sort, fur, etc.) </a:t>
            </a:r>
          </a:p>
          <a:p>
            <a:r>
              <a:rPr lang="en-US" dirty="0" smtClean="0"/>
              <a:t>Think – Pair – Share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“Read your card to your partner.”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“Read your card to your finger.”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“Read your card to the ceiling!” </a:t>
            </a:r>
          </a:p>
          <a:p>
            <a:r>
              <a:rPr lang="en-US" dirty="0" smtClean="0"/>
              <a:t>Check for correct decoding!!! Check for understanding!!!</a:t>
            </a:r>
          </a:p>
          <a:p>
            <a:r>
              <a:rPr lang="en-US" dirty="0" smtClean="0"/>
              <a:t>Allow about  2 – 3 minutes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858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Pocket Chart ready and labeled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	</a:t>
            </a:r>
            <a:r>
              <a:rPr lang="en-US" sz="4000" b="1" dirty="0" err="1" smtClean="0"/>
              <a:t>ar</a:t>
            </a:r>
            <a:r>
              <a:rPr lang="en-US" sz="4000" b="1" dirty="0" smtClean="0"/>
              <a:t>					or					</a:t>
            </a:r>
            <a:r>
              <a:rPr lang="en-US" sz="4000" b="1" dirty="0" err="1" smtClean="0"/>
              <a:t>er</a:t>
            </a:r>
            <a:r>
              <a:rPr lang="en-US" sz="4000" b="1" dirty="0" smtClean="0"/>
              <a:t>/</a:t>
            </a:r>
            <a:r>
              <a:rPr lang="en-US" sz="4000" b="1" dirty="0" err="1" smtClean="0"/>
              <a:t>ir</a:t>
            </a:r>
            <a:r>
              <a:rPr lang="en-US" sz="4000" b="1" dirty="0" smtClean="0"/>
              <a:t>/</a:t>
            </a:r>
            <a:r>
              <a:rPr lang="en-US" sz="4000" b="1" dirty="0" err="1" smtClean="0"/>
              <a:t>ur</a:t>
            </a:r>
            <a:endParaRPr lang="en-US" sz="4000" b="1" dirty="0" smtClean="0"/>
          </a:p>
          <a:p>
            <a:pPr marL="0" indent="0">
              <a:buNone/>
            </a:pPr>
            <a:r>
              <a:rPr lang="en-US" sz="4000" dirty="0" smtClean="0">
                <a:solidFill>
                  <a:schemeClr val="tx2"/>
                </a:solidFill>
              </a:rPr>
              <a:t>far</a:t>
            </a:r>
            <a:r>
              <a:rPr lang="en-US" sz="4000" dirty="0" smtClean="0"/>
              <a:t>				</a:t>
            </a:r>
            <a:r>
              <a:rPr lang="en-US" sz="4000" dirty="0" err="1" smtClean="0">
                <a:solidFill>
                  <a:srgbClr val="008000"/>
                </a:solidFill>
              </a:rPr>
              <a:t>Lorax</a:t>
            </a:r>
            <a:r>
              <a:rPr lang="en-US" sz="4000" dirty="0" smtClean="0"/>
              <a:t>				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</a:rPr>
              <a:t>Onceler</a:t>
            </a:r>
            <a:endParaRPr lang="en-US" sz="4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29619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Next…Whole Class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Bring students back together</a:t>
            </a:r>
          </a:p>
          <a:p>
            <a:r>
              <a:rPr lang="en-US" dirty="0" smtClean="0"/>
              <a:t>Chose volunteers to begin class sort</a:t>
            </a:r>
          </a:p>
          <a:p>
            <a:r>
              <a:rPr lang="en-US" dirty="0" smtClean="0"/>
              <a:t>As students bring their word to the pocket chart, ask them to read their word aloud to the class</a:t>
            </a:r>
          </a:p>
          <a:p>
            <a:r>
              <a:rPr lang="en-US" dirty="0" smtClean="0"/>
              <a:t>THEN, have them place their word into the whole class sort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74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1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Introducing…</a:t>
            </a:r>
            <a:br>
              <a:rPr lang="en-US" dirty="0" smtClean="0"/>
            </a:br>
            <a:r>
              <a:rPr lang="en-US" dirty="0" smtClean="0"/>
              <a:t> Reader’s Theater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028" y="1892721"/>
            <a:ext cx="8703532" cy="4769158"/>
          </a:xfrm>
        </p:spPr>
        <p:txBody>
          <a:bodyPr>
            <a:normAutofit/>
          </a:bodyPr>
          <a:lstStyle/>
          <a:p>
            <a:r>
              <a:rPr lang="en-US" dirty="0" smtClean="0"/>
              <a:t>Have an enlarged copy of the Reader’s Theater Script ready and posted.</a:t>
            </a:r>
          </a:p>
          <a:p>
            <a:r>
              <a:rPr lang="en-US" dirty="0" smtClean="0"/>
              <a:t>Review targeted letter sounds</a:t>
            </a:r>
          </a:p>
          <a:p>
            <a:r>
              <a:rPr lang="en-US" dirty="0" smtClean="0"/>
              <a:t>Individually, have them “I Spy” (search) the text for words with targeted letter sounds in them</a:t>
            </a:r>
          </a:p>
          <a:p>
            <a:r>
              <a:rPr lang="en-US" dirty="0" smtClean="0"/>
              <a:t>Have them turn to their partner and tell them a word(s) they found </a:t>
            </a:r>
          </a:p>
          <a:p>
            <a:r>
              <a:rPr lang="en-US" dirty="0" smtClean="0"/>
              <a:t>(Allow about 2 minutes)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840" y="1"/>
            <a:ext cx="3466159" cy="189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2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773</Words>
  <Application>Microsoft Macintosh PowerPoint</Application>
  <PresentationFormat>On-screen Show (4:3)</PresentationFormat>
  <Paragraphs>89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GirlSMART  Summer Presentation 2014 Phonics To Reader’s Theater</vt:lpstr>
      <vt:lpstr>We Are The Lorax! Strong, Smart Bold</vt:lpstr>
      <vt:lpstr>Prior Knowledge </vt:lpstr>
      <vt:lpstr>Looking for /or/, /ar/, and /er/!</vt:lpstr>
      <vt:lpstr>Prior Knowledge a.k.a.              What They Already Know</vt:lpstr>
      <vt:lpstr>First…Whole Class Practice!</vt:lpstr>
      <vt:lpstr>Pocket Chart ready and labeled </vt:lpstr>
      <vt:lpstr>Next…Whole Class Sort</vt:lpstr>
      <vt:lpstr>Introducing…  Reader’s Theater Script</vt:lpstr>
      <vt:lpstr>Reader’s Theater Scripts      Teacher’s Copy        Student’s Copy    </vt:lpstr>
      <vt:lpstr>Model highlighting a word</vt:lpstr>
      <vt:lpstr>Check For Understanding </vt:lpstr>
      <vt:lpstr>Monitor Word Search!</vt:lpstr>
      <vt:lpstr>Bring students back together  </vt:lpstr>
      <vt:lpstr>Introduce… My Own Sort </vt:lpstr>
      <vt:lpstr>My Own Sort Teacher’s Copy     Student’s Copy</vt:lpstr>
      <vt:lpstr>PowerPoint Presentation</vt:lpstr>
      <vt:lpstr>Monitoring…</vt:lpstr>
      <vt:lpstr>Extension Activities  </vt:lpstr>
      <vt:lpstr>When and how to use this method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GirlSMART  Summer Presentation 2014 Strength in Phonics</dc:title>
  <dc:creator>Barbara Wing</dc:creator>
  <cp:lastModifiedBy>Nathalie Longree-guevara</cp:lastModifiedBy>
  <cp:revision>37</cp:revision>
  <cp:lastPrinted>2014-08-03T19:14:10Z</cp:lastPrinted>
  <dcterms:created xsi:type="dcterms:W3CDTF">2014-08-03T18:57:08Z</dcterms:created>
  <dcterms:modified xsi:type="dcterms:W3CDTF">2015-05-16T21:12:13Z</dcterms:modified>
</cp:coreProperties>
</file>